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doc" ContentType="application/msword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78" r:id="rId4"/>
    <p:sldId id="257" r:id="rId5"/>
    <p:sldId id="258" r:id="rId6"/>
    <p:sldId id="260" r:id="rId7"/>
    <p:sldId id="261" r:id="rId8"/>
    <p:sldId id="262" r:id="rId9"/>
    <p:sldId id="263" r:id="rId10"/>
    <p:sldId id="264" r:id="rId11"/>
    <p:sldId id="276" r:id="rId12"/>
    <p:sldId id="280" r:id="rId13"/>
    <p:sldId id="277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9" r:id="rId25"/>
    <p:sldId id="281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09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B2839-1E52-47D2-8B7D-8E4FEB77D406}" type="datetimeFigureOut">
              <a:rPr lang="en-US" smtClean="0"/>
              <a:t>3/31/2018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8063A-4118-4D78-A28E-1AD41C22093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B2839-1E52-47D2-8B7D-8E4FEB77D406}" type="datetimeFigureOut">
              <a:rPr lang="en-US" smtClean="0"/>
              <a:t>3/31/2018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8063A-4118-4D78-A28E-1AD41C22093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B2839-1E52-47D2-8B7D-8E4FEB77D406}" type="datetimeFigureOut">
              <a:rPr lang="en-US" smtClean="0"/>
              <a:t>3/31/2018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8063A-4118-4D78-A28E-1AD41C22093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B2839-1E52-47D2-8B7D-8E4FEB77D406}" type="datetimeFigureOut">
              <a:rPr lang="en-US" smtClean="0"/>
              <a:t>3/31/2018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8063A-4118-4D78-A28E-1AD41C22093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B2839-1E52-47D2-8B7D-8E4FEB77D406}" type="datetimeFigureOut">
              <a:rPr lang="en-US" smtClean="0"/>
              <a:t>3/31/2018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8063A-4118-4D78-A28E-1AD41C22093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B2839-1E52-47D2-8B7D-8E4FEB77D406}" type="datetimeFigureOut">
              <a:rPr lang="en-US" smtClean="0"/>
              <a:t>3/31/2018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8063A-4118-4D78-A28E-1AD41C22093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B2839-1E52-47D2-8B7D-8E4FEB77D406}" type="datetimeFigureOut">
              <a:rPr lang="en-US" smtClean="0"/>
              <a:t>3/31/2018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8063A-4118-4D78-A28E-1AD41C22093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B2839-1E52-47D2-8B7D-8E4FEB77D406}" type="datetimeFigureOut">
              <a:rPr lang="en-US" smtClean="0"/>
              <a:t>3/31/2018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8063A-4118-4D78-A28E-1AD41C22093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B2839-1E52-47D2-8B7D-8E4FEB77D406}" type="datetimeFigureOut">
              <a:rPr lang="en-US" smtClean="0"/>
              <a:t>3/31/2018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8063A-4118-4D78-A28E-1AD41C22093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B2839-1E52-47D2-8B7D-8E4FEB77D406}" type="datetimeFigureOut">
              <a:rPr lang="en-US" smtClean="0"/>
              <a:t>3/31/2018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8063A-4118-4D78-A28E-1AD41C22093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B2839-1E52-47D2-8B7D-8E4FEB77D406}" type="datetimeFigureOut">
              <a:rPr lang="en-US" smtClean="0"/>
              <a:t>3/31/2018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8063A-4118-4D78-A28E-1AD41C22093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B2839-1E52-47D2-8B7D-8E4FEB77D406}" type="datetimeFigureOut">
              <a:rPr lang="en-US" smtClean="0"/>
              <a:t>3/31/2018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8063A-4118-4D78-A28E-1AD41C22093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Document1.doc"/><Relationship Id="rId7" Type="http://schemas.openxmlformats.org/officeDocument/2006/relationships/image" Target="../media/image2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hyperlink" Target="http://images.google.com/imgres?imgurl=http://www.pcmech.com/wp-content/uploads/2007/08/usb_flash_drive.gif&amp;imgrefurl=http://www.pcmech.com/article/top-uses-for-a-usb-flash-drive/&amp;usg=__XnCeIPJOGPtJ7BNkoYlePKPnTHA=&amp;h=300&amp;w=300&amp;sz=14&amp;hl=en&amp;start=10&amp;sig2=1PtfgX4PnIKENKOiN7Gf1w&amp;um=1&amp;tbnid=fKWqxU7y_wZmlM:&amp;tbnh=116&amp;tbnw=116&amp;prev=/images%3Fq%3Dflash%2Bdrive%26hl%3Den%26sa%3DN%26um%3D1&amp;ei=kV7aSauPOOaGmQfhg9CADw" TargetMode="Externa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Computers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Fo</a:t>
            </a:r>
            <a:r>
              <a:rPr lang="en-US" dirty="0" smtClean="0"/>
              <a:t> </a:t>
            </a:r>
            <a:r>
              <a:rPr lang="en-US" dirty="0" err="1" smtClean="0"/>
              <a:t>Guang</a:t>
            </a:r>
            <a:r>
              <a:rPr lang="en-US" dirty="0" smtClean="0"/>
              <a:t> Shan </a:t>
            </a:r>
            <a:r>
              <a:rPr lang="en-US" dirty="0" err="1" smtClean="0"/>
              <a:t>Sramanera</a:t>
            </a:r>
            <a:r>
              <a:rPr lang="en-US" dirty="0" smtClean="0"/>
              <a:t> School</a:t>
            </a:r>
          </a:p>
          <a:p>
            <a:r>
              <a:rPr lang="en-US" dirty="0" err="1" smtClean="0"/>
              <a:t>Dera</a:t>
            </a:r>
            <a:r>
              <a:rPr lang="en-US" dirty="0" smtClean="0"/>
              <a:t> </a:t>
            </a:r>
            <a:r>
              <a:rPr lang="en-US" dirty="0" err="1" smtClean="0"/>
              <a:t>Gaon</a:t>
            </a:r>
            <a:r>
              <a:rPr lang="en-US" dirty="0" smtClean="0"/>
              <a:t>, Delhi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Internet: Email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635661"/>
            <a:ext cx="8915400" cy="4084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a Computer</a:t>
            </a:r>
            <a:endParaRPr lang="en-US" dirty="0"/>
          </a:p>
        </p:txBody>
      </p:sp>
      <p:pic>
        <p:nvPicPr>
          <p:cNvPr id="5" name="Picture 3" descr="computerfron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1905000"/>
            <a:ext cx="3767138" cy="4495800"/>
          </a:xfrm>
          <a:prstGeom prst="rect">
            <a:avLst/>
          </a:prstGeom>
          <a:noFill/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62400" cy="4525963"/>
          </a:xfrm>
        </p:spPr>
        <p:txBody>
          <a:bodyPr/>
          <a:lstStyle/>
          <a:p>
            <a:r>
              <a:rPr lang="en-US" dirty="0" smtClean="0"/>
              <a:t>Monitor</a:t>
            </a:r>
          </a:p>
          <a:p>
            <a:r>
              <a:rPr lang="en-US" dirty="0" smtClean="0"/>
              <a:t>CPU (Central Processing Unit)</a:t>
            </a:r>
          </a:p>
          <a:p>
            <a:r>
              <a:rPr lang="en-US" dirty="0" smtClean="0"/>
              <a:t>Keyboard</a:t>
            </a:r>
          </a:p>
          <a:p>
            <a:r>
              <a:rPr lang="en-US" dirty="0" smtClean="0"/>
              <a:t>Mouse</a:t>
            </a:r>
          </a:p>
          <a:p>
            <a:r>
              <a:rPr lang="en-US" dirty="0" smtClean="0"/>
              <a:t>Power Cord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Object 3"/>
          <p:cNvGraphicFramePr>
            <a:graphicFrameLocks/>
          </p:cNvGraphicFramePr>
          <p:nvPr/>
        </p:nvGraphicFramePr>
        <p:xfrm>
          <a:off x="1905000" y="838200"/>
          <a:ext cx="5167313" cy="2000250"/>
        </p:xfrm>
        <a:graphic>
          <a:graphicData uri="http://schemas.openxmlformats.org/presentationml/2006/ole">
            <p:oleObj spid="_x0000_s12290" name="Document" r:id="rId3" imgW="5173920" imgH="2000160" progId="Word.Document.8">
              <p:embed/>
            </p:oleObj>
          </a:graphicData>
        </a:graphic>
      </p:graphicFrame>
      <p:pic>
        <p:nvPicPr>
          <p:cNvPr id="6" name="Picture 7" descr="256-80-motherboard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2800" y="2819400"/>
            <a:ext cx="2590800" cy="1704975"/>
          </a:xfrm>
          <a:prstGeom prst="rect">
            <a:avLst/>
          </a:prstGeom>
          <a:noFill/>
        </p:spPr>
      </p:pic>
      <p:pic>
        <p:nvPicPr>
          <p:cNvPr id="7" name="Picture 9" descr="keyboard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3124200"/>
            <a:ext cx="2514600" cy="1270000"/>
          </a:xfrm>
          <a:prstGeom prst="rect">
            <a:avLst/>
          </a:prstGeom>
          <a:noFill/>
        </p:spPr>
      </p:pic>
      <p:pic>
        <p:nvPicPr>
          <p:cNvPr id="8" name="Picture 11" descr="Computer%20Monitor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53200" y="2743200"/>
            <a:ext cx="2020888" cy="2076450"/>
          </a:xfrm>
          <a:prstGeom prst="rect">
            <a:avLst/>
          </a:prstGeom>
          <a:noFill/>
        </p:spPr>
      </p:pic>
      <p:pic>
        <p:nvPicPr>
          <p:cNvPr id="9" name="Picture 13" descr="disk%20drive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505200" y="4876800"/>
            <a:ext cx="2124075" cy="1531938"/>
          </a:xfrm>
          <a:prstGeom prst="rect">
            <a:avLst/>
          </a:prstGeom>
          <a:noFill/>
        </p:spPr>
      </p:pic>
      <p:sp>
        <p:nvSpPr>
          <p:cNvPr id="10" name="Line 14"/>
          <p:cNvSpPr>
            <a:spLocks noChangeShapeType="1"/>
          </p:cNvSpPr>
          <p:nvPr/>
        </p:nvSpPr>
        <p:spPr bwMode="auto">
          <a:xfrm>
            <a:off x="2817813" y="3808413"/>
            <a:ext cx="530225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" name="Line 15"/>
          <p:cNvSpPr>
            <a:spLocks noChangeShapeType="1"/>
          </p:cNvSpPr>
          <p:nvPr/>
        </p:nvSpPr>
        <p:spPr bwMode="auto">
          <a:xfrm>
            <a:off x="5943600" y="3810000"/>
            <a:ext cx="7620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" name="Line 16"/>
          <p:cNvSpPr>
            <a:spLocks noChangeShapeType="1"/>
          </p:cNvSpPr>
          <p:nvPr/>
        </p:nvSpPr>
        <p:spPr bwMode="auto">
          <a:xfrm>
            <a:off x="4572000" y="4495800"/>
            <a:ext cx="0" cy="3810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 and CPU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3429000" cy="4525963"/>
          </a:xfrm>
        </p:spPr>
        <p:txBody>
          <a:bodyPr/>
          <a:lstStyle/>
          <a:p>
            <a:r>
              <a:rPr lang="en-US" dirty="0" smtClean="0"/>
              <a:t>Monitor looks like a TV, lets you see your work</a:t>
            </a:r>
          </a:p>
          <a:p>
            <a:r>
              <a:rPr lang="en-US" dirty="0" smtClean="0"/>
              <a:t>CPU is the brains of the computer</a:t>
            </a:r>
          </a:p>
          <a:p>
            <a:endParaRPr lang="en-US" dirty="0"/>
          </a:p>
        </p:txBody>
      </p:sp>
      <p:pic>
        <p:nvPicPr>
          <p:cNvPr id="4" name="Picture 12" descr="C:\Users\Jun\AppData\Local\Microsoft\Windows\Temporary Internet Files\Content.IE5\7HDB4UH6\monitor[1]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0200" y="2514600"/>
            <a:ext cx="3733800" cy="2987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3862387" y="1690687"/>
          <a:ext cx="1597025" cy="1600200"/>
        </p:xfrm>
        <a:graphic>
          <a:graphicData uri="http://schemas.openxmlformats.org/presentationml/2006/ole">
            <p:oleObj spid="_x0000_s10242" name="Clip" r:id="rId4" imgW="858622" imgH="858622" progId="MS_ClipArt_Gallery.2">
              <p:embed/>
            </p:oleObj>
          </a:graphicData>
        </a:graphic>
      </p:graphicFrame>
      <p:pic>
        <p:nvPicPr>
          <p:cNvPr id="6" name="Picture 8" descr="C:\Users\Jun\AppData\Local\Microsoft\Windows\Temporary Internet Files\Content.IE5\QQCUQA38\PC_tower[1]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81400" y="3352800"/>
            <a:ext cx="1905000" cy="309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 descr="FIG3-0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7200" y="4724400"/>
            <a:ext cx="2515340" cy="190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Inside a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2895600" cy="4525963"/>
          </a:xfrm>
        </p:spPr>
        <p:txBody>
          <a:bodyPr/>
          <a:lstStyle/>
          <a:p>
            <a:r>
              <a:rPr lang="en-US" dirty="0" smtClean="0"/>
              <a:t>Hard Disk</a:t>
            </a:r>
          </a:p>
          <a:p>
            <a:r>
              <a:rPr lang="en-US" dirty="0" smtClean="0"/>
              <a:t>Motherboard</a:t>
            </a:r>
          </a:p>
          <a:p>
            <a:r>
              <a:rPr lang="en-US" dirty="0" smtClean="0"/>
              <a:t>Memory Card</a:t>
            </a:r>
          </a:p>
          <a:p>
            <a:r>
              <a:rPr lang="en-US" dirty="0" smtClean="0"/>
              <a:t>Sound Card</a:t>
            </a:r>
          </a:p>
          <a:p>
            <a:r>
              <a:rPr lang="en-US" dirty="0" smtClean="0"/>
              <a:t>Power Supply</a:t>
            </a:r>
          </a:p>
          <a:p>
            <a:r>
              <a:rPr lang="en-US" dirty="0" smtClean="0"/>
              <a:t>Network Card</a:t>
            </a:r>
          </a:p>
        </p:txBody>
      </p:sp>
      <p:pic>
        <p:nvPicPr>
          <p:cNvPr id="4" name="Picture 3" descr="computerope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0" y="1600200"/>
            <a:ext cx="6096000" cy="4572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 Disk</a:t>
            </a:r>
            <a:endParaRPr lang="en-US" dirty="0"/>
          </a:p>
        </p:txBody>
      </p:sp>
      <p:pic>
        <p:nvPicPr>
          <p:cNvPr id="4" name="Picture 4" descr="harddrivedisk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33925" y="2209800"/>
            <a:ext cx="3876675" cy="3248025"/>
          </a:xfrm>
          <a:prstGeom prst="rect">
            <a:avLst/>
          </a:prstGeom>
          <a:noFill/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62400" cy="4525963"/>
          </a:xfrm>
        </p:spPr>
        <p:txBody>
          <a:bodyPr/>
          <a:lstStyle/>
          <a:p>
            <a:r>
              <a:rPr lang="en-US" dirty="0" smtClean="0"/>
              <a:t>Stores the data</a:t>
            </a:r>
          </a:p>
          <a:p>
            <a:r>
              <a:rPr lang="en-US" dirty="0" smtClean="0"/>
              <a:t>Capacity can be 100GB, 250GB etc</a:t>
            </a:r>
          </a:p>
          <a:p>
            <a:r>
              <a:rPr lang="en-US" dirty="0" smtClean="0"/>
              <a:t>Circular steel disk </a:t>
            </a:r>
          </a:p>
          <a:p>
            <a:r>
              <a:rPr lang="en-US" dirty="0" smtClean="0"/>
              <a:t>Spins at 7200 rpm etc</a:t>
            </a:r>
          </a:p>
          <a:p>
            <a:r>
              <a:rPr lang="en-US" dirty="0" smtClean="0"/>
              <a:t>Magnetic reading ‘head’ passes over it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Motherboard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62400" cy="4525963"/>
          </a:xfrm>
        </p:spPr>
        <p:txBody>
          <a:bodyPr/>
          <a:lstStyle/>
          <a:p>
            <a:r>
              <a:rPr lang="en-US" dirty="0" smtClean="0"/>
              <a:t>Main circuit board inside computer</a:t>
            </a:r>
          </a:p>
          <a:p>
            <a:r>
              <a:rPr lang="en-US" dirty="0" smtClean="0"/>
              <a:t>Everything plugs into the motherboard</a:t>
            </a:r>
          </a:p>
          <a:p>
            <a:r>
              <a:rPr lang="en-US" dirty="0" smtClean="0"/>
              <a:t>Ties everything together (memory, input, output)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motherboar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9600" y="2228850"/>
            <a:ext cx="4343400" cy="32575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ower Supply</a:t>
            </a:r>
            <a:endParaRPr lang="en-US" dirty="0"/>
          </a:p>
        </p:txBody>
      </p:sp>
      <p:pic>
        <p:nvPicPr>
          <p:cNvPr id="4" name="Picture 2" descr="power-supply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6800" y="2590800"/>
            <a:ext cx="4038600" cy="3027362"/>
          </a:xfrm>
          <a:prstGeom prst="rect">
            <a:avLst/>
          </a:prstGeom>
          <a:noFill/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r>
              <a:rPr lang="en-US" dirty="0" smtClean="0"/>
              <a:t>Converts AC to DC</a:t>
            </a:r>
          </a:p>
          <a:p>
            <a:r>
              <a:rPr lang="en-US" dirty="0" smtClean="0"/>
              <a:t>Connects to power cord</a:t>
            </a:r>
          </a:p>
          <a:p>
            <a:r>
              <a:rPr lang="en-US" dirty="0" smtClean="0"/>
              <a:t>Has fan to cool  (prevent overheating)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Card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72000" cy="4525963"/>
          </a:xfrm>
        </p:spPr>
        <p:txBody>
          <a:bodyPr/>
          <a:lstStyle/>
          <a:p>
            <a:r>
              <a:rPr lang="en-US" dirty="0" smtClean="0"/>
              <a:t>Connects to Network Cable</a:t>
            </a:r>
          </a:p>
          <a:p>
            <a:r>
              <a:rPr lang="en-US" dirty="0" smtClean="0"/>
              <a:t>Allows Computer to talk to other computers</a:t>
            </a:r>
          </a:p>
          <a:p>
            <a:r>
              <a:rPr lang="en-US" dirty="0" smtClean="0"/>
              <a:t>Need it to connect to internet</a:t>
            </a:r>
            <a:endParaRPr lang="en-US" dirty="0"/>
          </a:p>
        </p:txBody>
      </p:sp>
      <p:pic>
        <p:nvPicPr>
          <p:cNvPr id="4" name="Picture 3" descr="nic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57800" y="2438400"/>
            <a:ext cx="3200400" cy="28130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Devices</a:t>
            </a: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057400" y="1676400"/>
            <a:ext cx="2971800" cy="449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Mouse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Keyboard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Microphone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Scanner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Webcam</a:t>
            </a:r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FFFF"/>
              </a:clrFrom>
              <a:clrTo>
                <a:srgbClr val="00FFFF">
                  <a:alpha val="0"/>
                </a:srgbClr>
              </a:clrTo>
            </a:clrChange>
          </a:blip>
          <a:srcRect l="21739"/>
          <a:stretch>
            <a:fillRect/>
          </a:stretch>
        </p:blipFill>
        <p:spPr bwMode="auto">
          <a:xfrm>
            <a:off x="5562600" y="1752600"/>
            <a:ext cx="1371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Computer?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compute, like a calculator!</a:t>
            </a:r>
          </a:p>
          <a:p>
            <a:r>
              <a:rPr lang="en-US" dirty="0" smtClean="0"/>
              <a:t>An electronic device that can process information from one form to another</a:t>
            </a:r>
          </a:p>
          <a:p>
            <a:r>
              <a:rPr lang="en-US" dirty="0" smtClean="0"/>
              <a:t>Takes input, does a computation, generates output</a:t>
            </a:r>
          </a:p>
          <a:p>
            <a:r>
              <a:rPr lang="en-US" dirty="0" smtClean="0"/>
              <a:t>Input and output can be in multiple forms (text, images etc) </a:t>
            </a:r>
          </a:p>
          <a:p>
            <a:r>
              <a:rPr lang="en-US" dirty="0" smtClean="0"/>
              <a:t>A </a:t>
            </a:r>
            <a:r>
              <a:rPr lang="en-US" dirty="0" err="1" smtClean="0"/>
              <a:t>smartphone</a:t>
            </a:r>
            <a:r>
              <a:rPr lang="en-US" dirty="0" smtClean="0"/>
              <a:t> is also a computer!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Devices</a:t>
            </a: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371600" y="1752600"/>
            <a:ext cx="3962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Monitor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en-US" sz="25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en-US" sz="25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Printer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en-US" sz="25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en-US" sz="25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Speaker/Headphone</a:t>
            </a: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FFFF"/>
              </a:clrFrom>
              <a:clrTo>
                <a:srgbClr val="00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57800" y="1600200"/>
            <a:ext cx="1895475" cy="131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FFFF"/>
              </a:clrFrom>
              <a:clrTo>
                <a:srgbClr val="00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62600" y="2895600"/>
            <a:ext cx="1438275" cy="113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FFFF"/>
              </a:clrFrom>
              <a:clrTo>
                <a:srgbClr val="00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62600" y="4267200"/>
            <a:ext cx="1676400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Devices</a:t>
            </a: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905000" y="1752600"/>
            <a:ext cx="30480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Hard Disk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Flash Drive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CD-ROM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DVD-ROM</a:t>
            </a: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FFFF"/>
              </a:clrFrom>
              <a:clrTo>
                <a:srgbClr val="00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05400" y="1676400"/>
            <a:ext cx="1600200" cy="982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FFFF"/>
              </a:clrFrom>
              <a:clrTo>
                <a:srgbClr val="00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34000" y="3962400"/>
            <a:ext cx="123825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FFFF"/>
              </a:clrFrom>
              <a:clrTo>
                <a:srgbClr val="00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81600" y="5410200"/>
            <a:ext cx="1447800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1" descr="usb_flash_drive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lum contrast="6000"/>
            <a:grayscl/>
          </a:blip>
          <a:srcRect/>
          <a:stretch>
            <a:fillRect/>
          </a:stretch>
        </p:blipFill>
        <p:spPr bwMode="auto">
          <a:xfrm>
            <a:off x="5334000" y="2667000"/>
            <a:ext cx="1104900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181600" cy="4525963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en-US" dirty="0" smtClean="0"/>
              <a:t>Is the most important software on the computer</a:t>
            </a:r>
            <a:endParaRPr lang="en-US" altLang="en-US" sz="1600" dirty="0" smtClean="0"/>
          </a:p>
          <a:p>
            <a:pPr>
              <a:lnSpc>
                <a:spcPct val="80000"/>
              </a:lnSpc>
            </a:pPr>
            <a:r>
              <a:rPr lang="en-US" altLang="en-US" dirty="0" smtClean="0"/>
              <a:t>Controls and manages the hardware connected to your computer</a:t>
            </a:r>
            <a:endParaRPr lang="en-US" altLang="en-US" sz="1600" dirty="0" smtClean="0"/>
          </a:p>
          <a:p>
            <a:pPr>
              <a:lnSpc>
                <a:spcPct val="80000"/>
              </a:lnSpc>
            </a:pPr>
            <a:r>
              <a:rPr lang="en-US" altLang="en-US" dirty="0" smtClean="0"/>
              <a:t>T</a:t>
            </a:r>
            <a:r>
              <a:rPr lang="en-US" altLang="en-US" dirty="0" smtClean="0"/>
              <a:t>ext-based (Linux) or graphics-based (Windows).</a:t>
            </a:r>
          </a:p>
          <a:p>
            <a:pPr>
              <a:lnSpc>
                <a:spcPct val="80000"/>
              </a:lnSpc>
            </a:pPr>
            <a:endParaRPr lang="en-US" altLang="en-US" sz="1600" dirty="0" smtClean="0"/>
          </a:p>
        </p:txBody>
      </p:sp>
      <p:pic>
        <p:nvPicPr>
          <p:cNvPr id="4" name="Picture 4" descr="FIG2-0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00" y="1752600"/>
            <a:ext cx="3200400" cy="2400300"/>
          </a:xfrm>
          <a:prstGeom prst="rect">
            <a:avLst/>
          </a:prstGeom>
          <a:noFill/>
        </p:spPr>
      </p:pic>
      <p:pic>
        <p:nvPicPr>
          <p:cNvPr id="5" name="Picture 6" descr="redhat51_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0" y="4267200"/>
            <a:ext cx="3124200" cy="2343150"/>
          </a:xfrm>
          <a:prstGeom prst="rect">
            <a:avLst/>
          </a:prstGeom>
          <a:noFill/>
        </p:spPr>
      </p:pic>
      <p:pic>
        <p:nvPicPr>
          <p:cNvPr id="6" name="Picture 3" descr="ms-do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14800" y="4724400"/>
            <a:ext cx="1576246" cy="190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410200" cy="4525963"/>
          </a:xfrm>
        </p:spPr>
        <p:txBody>
          <a:bodyPr>
            <a:normAutofit fontScale="85000" lnSpcReduction="10000"/>
          </a:bodyPr>
          <a:lstStyle/>
          <a:p>
            <a:pPr>
              <a:buClr>
                <a:schemeClr val="tx2"/>
              </a:buClr>
              <a:buFontTx/>
              <a:buChar char="o"/>
              <a:defRPr/>
            </a:pPr>
            <a:r>
              <a:rPr lang="en-US" sz="2400" dirty="0">
                <a:latin typeface="Verdana" pitchFamily="34" charset="0"/>
              </a:rPr>
              <a:t> The hardware and the operating system together are referred to as a </a:t>
            </a:r>
            <a:r>
              <a:rPr lang="en-US" sz="2400" i="1" dirty="0">
                <a:latin typeface="Verdana" pitchFamily="34" charset="0"/>
              </a:rPr>
              <a:t>platform</a:t>
            </a:r>
            <a:r>
              <a:rPr lang="en-US" sz="2400" dirty="0">
                <a:latin typeface="Verdana" pitchFamily="34" charset="0"/>
              </a:rPr>
              <a:t>.</a:t>
            </a:r>
          </a:p>
          <a:p>
            <a:pPr>
              <a:buClr>
                <a:schemeClr val="tx2"/>
              </a:buClr>
              <a:buFontTx/>
              <a:buChar char="o"/>
              <a:defRPr/>
            </a:pPr>
            <a:endParaRPr lang="en-US" sz="1200" dirty="0">
              <a:latin typeface="Verdana" pitchFamily="34" charset="0"/>
            </a:endParaRPr>
          </a:p>
          <a:p>
            <a:pPr>
              <a:buClr>
                <a:schemeClr val="tx2"/>
              </a:buClr>
              <a:buFontTx/>
              <a:buChar char="o"/>
              <a:defRPr/>
            </a:pPr>
            <a:r>
              <a:rPr lang="en-US" sz="2400" i="1" dirty="0">
                <a:latin typeface="Verdana" pitchFamily="34" charset="0"/>
              </a:rPr>
              <a:t>  Programs</a:t>
            </a:r>
            <a:r>
              <a:rPr lang="en-US" sz="2400" dirty="0">
                <a:latin typeface="Verdana" pitchFamily="34" charset="0"/>
              </a:rPr>
              <a:t>, also called applications, use this platform to perform tasks. </a:t>
            </a:r>
          </a:p>
          <a:p>
            <a:pPr>
              <a:buClr>
                <a:schemeClr val="tx2"/>
              </a:buClr>
              <a:buFontTx/>
              <a:buChar char="o"/>
              <a:defRPr/>
            </a:pPr>
            <a:endParaRPr lang="en-US" sz="12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  <a:p>
            <a:pPr>
              <a:buClr>
                <a:schemeClr val="tx2"/>
              </a:buClr>
              <a:buFontTx/>
              <a:buChar char="o"/>
              <a:defRPr/>
            </a:pPr>
            <a:r>
              <a:rPr lang="en-US" sz="2400" dirty="0">
                <a:latin typeface="Verdana" pitchFamily="34" charset="0"/>
              </a:rPr>
              <a:t>  There are many types of programs:</a:t>
            </a:r>
          </a:p>
          <a:p>
            <a:pPr>
              <a:buFont typeface="Arial" charset="0"/>
              <a:buChar char="•"/>
              <a:defRPr/>
            </a:pPr>
            <a:endParaRPr lang="en-US" sz="1200" dirty="0">
              <a:latin typeface="Verdana" pitchFamily="34" charset="0"/>
            </a:endParaRPr>
          </a:p>
          <a:p>
            <a:pPr lvl="1">
              <a:buClr>
                <a:schemeClr val="accent1"/>
              </a:buClr>
              <a:buFontTx/>
              <a:buChar char="o"/>
              <a:defRPr/>
            </a:pPr>
            <a:r>
              <a:rPr lang="en-US" sz="2400" dirty="0" smtClean="0">
                <a:latin typeface="Verdana" pitchFamily="34" charset="0"/>
              </a:rPr>
              <a:t>Word, </a:t>
            </a:r>
            <a:r>
              <a:rPr lang="en-US" sz="2400" dirty="0" err="1" smtClean="0">
                <a:latin typeface="Verdana" pitchFamily="34" charset="0"/>
              </a:rPr>
              <a:t>Powerpoint</a:t>
            </a:r>
            <a:r>
              <a:rPr lang="en-US" sz="2400" dirty="0" smtClean="0">
                <a:latin typeface="Verdana" pitchFamily="34" charset="0"/>
              </a:rPr>
              <a:t>, Excel etc : Perform tasks</a:t>
            </a:r>
          </a:p>
          <a:p>
            <a:pPr lvl="1">
              <a:buClr>
                <a:schemeClr val="accent1"/>
              </a:buClr>
              <a:buFontTx/>
              <a:buChar char="o"/>
              <a:defRPr/>
            </a:pPr>
            <a:r>
              <a:rPr lang="en-US" sz="2400" dirty="0" smtClean="0">
                <a:latin typeface="Verdana" pitchFamily="34" charset="0"/>
              </a:rPr>
              <a:t>Movie maker, MS Paint etc : Create media</a:t>
            </a:r>
          </a:p>
          <a:p>
            <a:pPr lvl="1">
              <a:buClr>
                <a:schemeClr val="accent1"/>
              </a:buClr>
              <a:buFontTx/>
              <a:buChar char="o"/>
              <a:defRPr/>
            </a:pPr>
            <a:r>
              <a:rPr lang="en-US" sz="2400" dirty="0" smtClean="0">
                <a:latin typeface="Verdana" pitchFamily="34" charset="0"/>
              </a:rPr>
              <a:t>Eclipse , Visual Studio: Write Programs</a:t>
            </a:r>
          </a:p>
          <a:p>
            <a:pPr lvl="1">
              <a:buClr>
                <a:schemeClr val="accent1"/>
              </a:buClr>
              <a:buFontTx/>
              <a:buChar char="o"/>
              <a:defRPr/>
            </a:pPr>
            <a:endParaRPr lang="en-US" sz="2400" dirty="0">
              <a:latin typeface="Verdana" pitchFamily="34" charset="0"/>
            </a:endParaRPr>
          </a:p>
        </p:txBody>
      </p:sp>
      <p:pic>
        <p:nvPicPr>
          <p:cNvPr id="4" name="Picture 5" descr="word-doc-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19800" y="2133600"/>
            <a:ext cx="2895600" cy="262205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and </a:t>
            </a:r>
            <a:r>
              <a:rPr lang="en-US" dirty="0" err="1" smtClean="0"/>
              <a:t>iOS</a:t>
            </a:r>
            <a:r>
              <a:rPr lang="en-US" dirty="0" smtClean="0"/>
              <a:t>: Meditation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Android: Mobile phone operating system</a:t>
            </a:r>
          </a:p>
          <a:p>
            <a:r>
              <a:rPr lang="en-US" dirty="0" smtClean="0"/>
              <a:t>Apps: meditation apps, Buddhist apps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10400" y="4191000"/>
            <a:ext cx="1953710" cy="2220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38400" y="4038600"/>
            <a:ext cx="1981200" cy="246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4038600"/>
            <a:ext cx="2057400" cy="2381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4800" y="4114800"/>
            <a:ext cx="1885950" cy="227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</a:t>
            </a:r>
            <a:r>
              <a:rPr lang="en-US" dirty="0" smtClean="0"/>
              <a:t> </a:t>
            </a:r>
            <a:r>
              <a:rPr lang="en-US" dirty="0" err="1" smtClean="0"/>
              <a:t>Guang</a:t>
            </a:r>
            <a:r>
              <a:rPr lang="en-US" dirty="0" smtClean="0"/>
              <a:t> Shan and Buddhism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to Android play store</a:t>
            </a:r>
          </a:p>
          <a:p>
            <a:r>
              <a:rPr lang="en-US" dirty="0" smtClean="0"/>
              <a:t>Search for Buddhism or </a:t>
            </a:r>
            <a:r>
              <a:rPr lang="en-US" dirty="0" err="1" smtClean="0"/>
              <a:t>Fo</a:t>
            </a:r>
            <a:r>
              <a:rPr lang="en-US" dirty="0" smtClean="0"/>
              <a:t> </a:t>
            </a:r>
            <a:r>
              <a:rPr lang="en-US" dirty="0" err="1" smtClean="0"/>
              <a:t>Guang</a:t>
            </a:r>
            <a:r>
              <a:rPr lang="en-US" dirty="0" smtClean="0"/>
              <a:t> Shan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2895600"/>
            <a:ext cx="7010400" cy="367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Computers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Mainframes</a:t>
            </a:r>
          </a:p>
          <a:p>
            <a:r>
              <a:rPr lang="en-US" dirty="0" smtClean="0"/>
              <a:t>Minicomputers</a:t>
            </a:r>
          </a:p>
          <a:p>
            <a:r>
              <a:rPr lang="en-US" dirty="0" smtClean="0"/>
              <a:t>Personal Computers</a:t>
            </a:r>
          </a:p>
          <a:p>
            <a:r>
              <a:rPr lang="en-US" dirty="0" smtClean="0"/>
              <a:t>Embedded Computers</a:t>
            </a:r>
            <a:endParaRPr lang="en-US" dirty="0"/>
          </a:p>
        </p:txBody>
      </p:sp>
      <p:graphicFrame>
        <p:nvGraphicFramePr>
          <p:cNvPr id="11267" name="Object 3"/>
          <p:cNvGraphicFramePr>
            <a:graphicFrameLocks noChangeAspect="1"/>
          </p:cNvGraphicFramePr>
          <p:nvPr/>
        </p:nvGraphicFramePr>
        <p:xfrm>
          <a:off x="4876800" y="1524000"/>
          <a:ext cx="3962400" cy="3008508"/>
        </p:xfrm>
        <a:graphic>
          <a:graphicData uri="http://schemas.openxmlformats.org/presentationml/2006/ole">
            <p:oleObj spid="_x0000_s11267" name="Bitmap Image" r:id="rId3" imgW="6296871" imgH="4781325" progId="Paint.Picture">
              <p:embed/>
            </p:oleObj>
          </a:graphicData>
        </a:graphic>
      </p:graphicFrame>
      <p:pic>
        <p:nvPicPr>
          <p:cNvPr id="6" name="Picture 4" descr="dellcpx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90600" y="4419600"/>
            <a:ext cx="2681395" cy="2168525"/>
          </a:xfrm>
          <a:prstGeom prst="rect">
            <a:avLst/>
          </a:prstGeom>
          <a:noFill/>
        </p:spPr>
      </p:pic>
      <p:pic>
        <p:nvPicPr>
          <p:cNvPr id="7" name="Picture 4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14800" y="4495800"/>
            <a:ext cx="4267200" cy="187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Computers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393014"/>
            <a:ext cx="4495800" cy="3445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1200" y="1600200"/>
            <a:ext cx="2514600" cy="2706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7" descr="B000184FYI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13650" y="4648200"/>
            <a:ext cx="1377950" cy="1996968"/>
          </a:xfrm>
          <a:prstGeom prst="rect">
            <a:avLst/>
          </a:prstGeom>
          <a:noFill/>
        </p:spPr>
      </p:pic>
      <p:pic>
        <p:nvPicPr>
          <p:cNvPr id="9" name="Picture 9" descr="dcs-30-wall-ove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24200" y="4972110"/>
            <a:ext cx="1403350" cy="1885890"/>
          </a:xfrm>
          <a:prstGeom prst="rect">
            <a:avLst/>
          </a:prstGeom>
          <a:noFill/>
        </p:spPr>
      </p:pic>
      <p:pic>
        <p:nvPicPr>
          <p:cNvPr id="10" name="Picture 5" descr="dvd-v730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600" y="5105400"/>
            <a:ext cx="2286000" cy="1478401"/>
          </a:xfrm>
          <a:prstGeom prst="rect">
            <a:avLst/>
          </a:prstGeom>
          <a:noFill/>
        </p:spPr>
      </p:pic>
      <p:pic>
        <p:nvPicPr>
          <p:cNvPr id="11" name="Picture 9" descr="shanghai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648200" y="4495800"/>
            <a:ext cx="2895600" cy="2171700"/>
          </a:xfrm>
          <a:prstGeom prst="rect">
            <a:avLst/>
          </a:prstGeom>
          <a:noFill/>
        </p:spPr>
      </p:pic>
      <p:pic>
        <p:nvPicPr>
          <p:cNvPr id="12" name="Picture 5" descr="ps2%20full%20shot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858000" y="609600"/>
            <a:ext cx="2286000" cy="16455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mouse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865870"/>
            <a:ext cx="8534400" cy="3772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Desktop and icons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943100"/>
            <a:ext cx="8915400" cy="491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keyboard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905000"/>
            <a:ext cx="8153400" cy="4263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Internet: Web Browser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887415"/>
            <a:ext cx="8686800" cy="3675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Internet: Search Engine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694213"/>
            <a:ext cx="8763000" cy="4030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382</Words>
  <Application>Microsoft Office PowerPoint</Application>
  <PresentationFormat>On-screen Show (4:3)</PresentationFormat>
  <Paragraphs>104</Paragraphs>
  <Slides>25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Office Theme</vt:lpstr>
      <vt:lpstr>Microsoft Clip Gallery</vt:lpstr>
      <vt:lpstr>Bitmap Image</vt:lpstr>
      <vt:lpstr>Microsoft Word Document</vt:lpstr>
      <vt:lpstr>Introduction to Computers</vt:lpstr>
      <vt:lpstr>What is a Computer?</vt:lpstr>
      <vt:lpstr>Types of Computers</vt:lpstr>
      <vt:lpstr>Types of Computers</vt:lpstr>
      <vt:lpstr>Using a mouse</vt:lpstr>
      <vt:lpstr>Desktop and icons</vt:lpstr>
      <vt:lpstr>Using a keyboard</vt:lpstr>
      <vt:lpstr>Internet: Web Browser</vt:lpstr>
      <vt:lpstr>Internet: Search Engine</vt:lpstr>
      <vt:lpstr>Internet: Email</vt:lpstr>
      <vt:lpstr>Parts of a Computer</vt:lpstr>
      <vt:lpstr>Slide 12</vt:lpstr>
      <vt:lpstr>Monitor and CPU</vt:lpstr>
      <vt:lpstr>Inside a Computer</vt:lpstr>
      <vt:lpstr>Hard Disk</vt:lpstr>
      <vt:lpstr>Motherboard</vt:lpstr>
      <vt:lpstr>Power Supply</vt:lpstr>
      <vt:lpstr>Network Card</vt:lpstr>
      <vt:lpstr>Input Devices</vt:lpstr>
      <vt:lpstr>Output Devices</vt:lpstr>
      <vt:lpstr>Storage Devices</vt:lpstr>
      <vt:lpstr>Operating System</vt:lpstr>
      <vt:lpstr>Programs</vt:lpstr>
      <vt:lpstr>Android and iOS: Meditation apps</vt:lpstr>
      <vt:lpstr>Fo Guang Shan and Buddhism apps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Computers</dc:title>
  <dc:creator>pc-3</dc:creator>
  <cp:lastModifiedBy>pc-3</cp:lastModifiedBy>
  <cp:revision>13</cp:revision>
  <dcterms:created xsi:type="dcterms:W3CDTF">2018-03-31T08:56:19Z</dcterms:created>
  <dcterms:modified xsi:type="dcterms:W3CDTF">2018-03-31T10:03:06Z</dcterms:modified>
</cp:coreProperties>
</file>